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ECE8E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rgbClr val="ECE8E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791199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432573"/>
            <a:ext cx="18288000" cy="85442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01554" y="0"/>
            <a:ext cx="5786444" cy="102869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9876" y="1541720"/>
            <a:ext cx="15230459" cy="822958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700" y="2640481"/>
            <a:ext cx="15898276" cy="661781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53673" y="2244729"/>
            <a:ext cx="2034323" cy="804226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3820" y="4147535"/>
            <a:ext cx="6467490" cy="33335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73820" y="5621273"/>
            <a:ext cx="6838949" cy="32384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3820" y="7016191"/>
            <a:ext cx="6467490" cy="39050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52825" y="8217209"/>
            <a:ext cx="6515099" cy="3905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CE8E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ECE8E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791199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432573"/>
            <a:ext cx="18288000" cy="85442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01554" y="0"/>
            <a:ext cx="5786444" cy="102869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9876" y="1541720"/>
            <a:ext cx="15230459" cy="822958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699" y="2640482"/>
            <a:ext cx="7943575" cy="552596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10755" y="2640482"/>
            <a:ext cx="7943575" cy="5525962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53673" y="2244729"/>
            <a:ext cx="2034323" cy="80422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CE8E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CE8E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699" y="412141"/>
            <a:ext cx="16230599" cy="81152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097072"/>
            <a:ext cx="18287999" cy="218992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063696"/>
            <a:ext cx="17954639" cy="222330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057399"/>
            <a:ext cx="7128723" cy="82295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5791199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9432573"/>
            <a:ext cx="18288000" cy="85442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501554" y="0"/>
            <a:ext cx="5786444" cy="102869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29876" y="1541720"/>
            <a:ext cx="15230459" cy="82295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7001" y="437455"/>
            <a:ext cx="12613996" cy="1930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ECE8E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18282" y="2604199"/>
            <a:ext cx="9372600" cy="2750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rgbClr val="ECE8E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jpg"/><Relationship Id="rId7" Type="http://schemas.openxmlformats.org/officeDocument/2006/relationships/image" Target="../media/image4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12141"/>
            <a:ext cx="18288000" cy="9874885"/>
            <a:chOff x="0" y="412141"/>
            <a:chExt cx="18288000" cy="98748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7409" y="2057399"/>
              <a:ext cx="7100589" cy="82295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1706" y="657919"/>
              <a:ext cx="4596292" cy="15811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73009"/>
              <a:ext cx="4596262" cy="15811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6007"/>
              <a:ext cx="7200899" cy="703895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9330" y="3368603"/>
              <a:ext cx="1162049" cy="130490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1405" y="6518391"/>
              <a:ext cx="1476374" cy="12382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6312" y="2057399"/>
              <a:ext cx="1390649" cy="6000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12566" y="2957809"/>
              <a:ext cx="4067189" cy="732469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1999" y="3529583"/>
              <a:ext cx="9412223" cy="313334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3531997" y="102234"/>
            <a:ext cx="452818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85" b="1">
                <a:solidFill>
                  <a:srgbClr val="002B5C"/>
                </a:solidFill>
                <a:latin typeface="Verdana"/>
                <a:cs typeface="Verdana"/>
              </a:rPr>
              <a:t>BY</a:t>
            </a:r>
            <a:r>
              <a:rPr dirty="0" sz="2300" spc="-35" b="1">
                <a:solidFill>
                  <a:srgbClr val="002B5C"/>
                </a:solidFill>
                <a:latin typeface="Verdana"/>
                <a:cs typeface="Verdana"/>
              </a:rPr>
              <a:t> </a:t>
            </a:r>
            <a:r>
              <a:rPr dirty="0" sz="2300" spc="-125" b="1">
                <a:solidFill>
                  <a:srgbClr val="002B5C"/>
                </a:solidFill>
                <a:latin typeface="Verdana"/>
                <a:cs typeface="Verdana"/>
              </a:rPr>
              <a:t>Gumilangtirtha/15/X-</a:t>
            </a:r>
            <a:r>
              <a:rPr dirty="0" sz="2300" spc="-25" b="1">
                <a:solidFill>
                  <a:srgbClr val="002B5C"/>
                </a:solidFill>
                <a:latin typeface="Verdana"/>
                <a:cs typeface="Verdana"/>
              </a:rPr>
              <a:t>RPL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2957535"/>
            <a:ext cx="7105015" cy="7329805"/>
            <a:chOff x="0" y="2957535"/>
            <a:chExt cx="7105015" cy="732980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57535"/>
              <a:ext cx="6031493" cy="73294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828" y="3682898"/>
              <a:ext cx="4838699" cy="660410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43394"/>
              <a:ext cx="7104826" cy="6043604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130802" y="422644"/>
            <a:ext cx="13343890" cy="2305050"/>
            <a:chOff x="4130802" y="422644"/>
            <a:chExt cx="13343890" cy="230505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0802" y="422644"/>
              <a:ext cx="3600449" cy="23050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5984" y="853439"/>
              <a:ext cx="12268200" cy="143865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326487" y="2164099"/>
            <a:ext cx="10945495" cy="6369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702945">
              <a:lnSpc>
                <a:spcPct val="115599"/>
              </a:lnSpc>
              <a:spcBef>
                <a:spcPts val="100"/>
              </a:spcBef>
            </a:pPr>
            <a:r>
              <a:rPr dirty="0" sz="4000" spc="640" b="1">
                <a:solidFill>
                  <a:srgbClr val="1B0F6D"/>
                </a:solidFill>
                <a:latin typeface="Liberation Sans Narrow"/>
                <a:cs typeface="Liberation Sans Narrow"/>
              </a:rPr>
              <a:t>Database</a:t>
            </a:r>
            <a:r>
              <a:rPr dirty="0" sz="4000" spc="18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15" b="1">
                <a:solidFill>
                  <a:srgbClr val="1B0F6D"/>
                </a:solidFill>
                <a:latin typeface="Liberation Sans Narrow"/>
                <a:cs typeface="Liberation Sans Narrow"/>
              </a:rPr>
              <a:t>adalah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85" b="1">
                <a:solidFill>
                  <a:srgbClr val="1B0F6D"/>
                </a:solidFill>
                <a:latin typeface="Liberation Sans Narrow"/>
                <a:cs typeface="Liberation Sans Narrow"/>
              </a:rPr>
              <a:t>kumpulan</a:t>
            </a:r>
            <a:r>
              <a:rPr dirty="0" sz="4000" spc="18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45" b="1">
                <a:solidFill>
                  <a:srgbClr val="1B0F6D"/>
                </a:solidFill>
                <a:latin typeface="Liberation Sans Narrow"/>
                <a:cs typeface="Liberation Sans Narrow"/>
              </a:rPr>
              <a:t>data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10" b="1">
                <a:solidFill>
                  <a:srgbClr val="1B0F6D"/>
                </a:solidFill>
                <a:latin typeface="Liberation Sans Narrow"/>
                <a:cs typeface="Liberation Sans Narrow"/>
              </a:rPr>
              <a:t>yang </a:t>
            </a:r>
            <a:r>
              <a:rPr dirty="0" sz="4000" spc="560" b="1">
                <a:solidFill>
                  <a:srgbClr val="1B0F6D"/>
                </a:solidFill>
                <a:latin typeface="Liberation Sans Narrow"/>
                <a:cs typeface="Liberation Sans Narrow"/>
              </a:rPr>
              <a:t>terorganisir</a:t>
            </a:r>
            <a:r>
              <a:rPr dirty="0" sz="4000" spc="19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45" b="1">
                <a:solidFill>
                  <a:srgbClr val="1B0F6D"/>
                </a:solidFill>
                <a:latin typeface="Liberation Sans Narrow"/>
                <a:cs typeface="Liberation Sans Narrow"/>
              </a:rPr>
              <a:t>dan</a:t>
            </a:r>
            <a:r>
              <a:rPr dirty="0" sz="4000" spc="19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05" b="1">
                <a:solidFill>
                  <a:srgbClr val="1B0F6D"/>
                </a:solidFill>
                <a:latin typeface="Liberation Sans Narrow"/>
                <a:cs typeface="Liberation Sans Narrow"/>
              </a:rPr>
              <a:t>tersimpan</a:t>
            </a:r>
            <a:r>
              <a:rPr dirty="0" sz="4000" spc="20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540" b="1">
                <a:solidFill>
                  <a:srgbClr val="1B0F6D"/>
                </a:solidFill>
                <a:latin typeface="Liberation Sans Narrow"/>
                <a:cs typeface="Liberation Sans Narrow"/>
              </a:rPr>
              <a:t>secara </a:t>
            </a:r>
            <a:r>
              <a:rPr dirty="0" sz="4000" spc="440" b="1">
                <a:solidFill>
                  <a:srgbClr val="1B0F6D"/>
                </a:solidFill>
                <a:latin typeface="Liberation Sans Narrow"/>
                <a:cs typeface="Liberation Sans Narrow"/>
              </a:rPr>
              <a:t>sistematis</a:t>
            </a:r>
            <a:r>
              <a:rPr dirty="0" sz="4000" spc="18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500" b="1">
                <a:solidFill>
                  <a:srgbClr val="1B0F6D"/>
                </a:solidFill>
                <a:latin typeface="Liberation Sans Narrow"/>
                <a:cs typeface="Liberation Sans Narrow"/>
              </a:rPr>
              <a:t>di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55" b="1">
                <a:solidFill>
                  <a:srgbClr val="1B0F6D"/>
                </a:solidFill>
                <a:latin typeface="Liberation Sans Narrow"/>
                <a:cs typeface="Liberation Sans Narrow"/>
              </a:rPr>
              <a:t>dalam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60" b="1">
                <a:solidFill>
                  <a:srgbClr val="1B0F6D"/>
                </a:solidFill>
                <a:latin typeface="Liberation Sans Narrow"/>
                <a:cs typeface="Liberation Sans Narrow"/>
              </a:rPr>
              <a:t>komputer,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560" b="1">
                <a:solidFill>
                  <a:srgbClr val="1B0F6D"/>
                </a:solidFill>
                <a:latin typeface="Liberation Sans Narrow"/>
                <a:cs typeface="Liberation Sans Narrow"/>
              </a:rPr>
              <a:t>sehingga </a:t>
            </a:r>
            <a:r>
              <a:rPr dirty="0" sz="4000" spc="770" b="1">
                <a:solidFill>
                  <a:srgbClr val="1B0F6D"/>
                </a:solidFill>
                <a:latin typeface="Liberation Sans Narrow"/>
                <a:cs typeface="Liberation Sans Narrow"/>
              </a:rPr>
              <a:t>mudah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490" b="1">
                <a:solidFill>
                  <a:srgbClr val="1B0F6D"/>
                </a:solidFill>
                <a:latin typeface="Liberation Sans Narrow"/>
                <a:cs typeface="Liberation Sans Narrow"/>
              </a:rPr>
              <a:t>diakses,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540" b="1">
                <a:solidFill>
                  <a:srgbClr val="1B0F6D"/>
                </a:solidFill>
                <a:latin typeface="Liberation Sans Narrow"/>
                <a:cs typeface="Liberation Sans Narrow"/>
              </a:rPr>
              <a:t>dikelola,</a:t>
            </a:r>
            <a:r>
              <a:rPr dirty="0" sz="4000" spc="19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45" b="1">
                <a:solidFill>
                  <a:srgbClr val="1B0F6D"/>
                </a:solidFill>
                <a:latin typeface="Liberation Sans Narrow"/>
                <a:cs typeface="Liberation Sans Narrow"/>
              </a:rPr>
              <a:t>dan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595" b="1">
                <a:solidFill>
                  <a:srgbClr val="1B0F6D"/>
                </a:solidFill>
                <a:latin typeface="Liberation Sans Narrow"/>
                <a:cs typeface="Liberation Sans Narrow"/>
              </a:rPr>
              <a:t>diperbarui. </a:t>
            </a:r>
            <a:r>
              <a:rPr dirty="0" sz="4000" spc="705" b="1">
                <a:solidFill>
                  <a:srgbClr val="1B0F6D"/>
                </a:solidFill>
                <a:latin typeface="Liberation Sans Narrow"/>
                <a:cs typeface="Liberation Sans Narrow"/>
              </a:rPr>
              <a:t>Data</a:t>
            </a:r>
            <a:r>
              <a:rPr dirty="0" sz="4000" spc="18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55" b="1">
                <a:solidFill>
                  <a:srgbClr val="1B0F6D"/>
                </a:solidFill>
                <a:latin typeface="Liberation Sans Narrow"/>
                <a:cs typeface="Liberation Sans Narrow"/>
              </a:rPr>
              <a:t>dalam</a:t>
            </a:r>
            <a:r>
              <a:rPr dirty="0" sz="4000" spc="18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60" b="1">
                <a:solidFill>
                  <a:srgbClr val="1B0F6D"/>
                </a:solidFill>
                <a:latin typeface="Liberation Sans Narrow"/>
                <a:cs typeface="Liberation Sans Narrow"/>
              </a:rPr>
              <a:t>database</a:t>
            </a:r>
            <a:r>
              <a:rPr dirty="0" sz="4000" spc="18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40" b="1">
                <a:solidFill>
                  <a:srgbClr val="1B0F6D"/>
                </a:solidFill>
                <a:latin typeface="Liberation Sans Narrow"/>
                <a:cs typeface="Liberation Sans Narrow"/>
              </a:rPr>
              <a:t>biasanya</a:t>
            </a:r>
            <a:r>
              <a:rPr dirty="0" sz="4000" spc="18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05" b="1">
                <a:solidFill>
                  <a:srgbClr val="1B0F6D"/>
                </a:solidFill>
                <a:latin typeface="Liberation Sans Narrow"/>
                <a:cs typeface="Liberation Sans Narrow"/>
              </a:rPr>
              <a:t>diatur </a:t>
            </a:r>
            <a:r>
              <a:rPr dirty="0" sz="4000" spc="755" b="1">
                <a:solidFill>
                  <a:srgbClr val="1B0F6D"/>
                </a:solidFill>
                <a:latin typeface="Liberation Sans Narrow"/>
                <a:cs typeface="Liberation Sans Narrow"/>
              </a:rPr>
              <a:t>dalam</a:t>
            </a:r>
            <a:r>
              <a:rPr dirty="0" sz="4000" spc="19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25" b="1">
                <a:solidFill>
                  <a:srgbClr val="1B0F6D"/>
                </a:solidFill>
                <a:latin typeface="Liberation Sans Narrow"/>
                <a:cs typeface="Liberation Sans Narrow"/>
              </a:rPr>
              <a:t>bentuk</a:t>
            </a:r>
            <a:r>
              <a:rPr dirty="0" sz="4000" spc="20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565" b="1">
                <a:solidFill>
                  <a:srgbClr val="1B0F6D"/>
                </a:solidFill>
                <a:latin typeface="Liberation Sans Narrow"/>
                <a:cs typeface="Liberation Sans Narrow"/>
              </a:rPr>
              <a:t>tabel,</a:t>
            </a:r>
            <a:r>
              <a:rPr dirty="0" sz="4000" spc="19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530" b="1">
                <a:solidFill>
                  <a:srgbClr val="1B0F6D"/>
                </a:solidFill>
                <a:latin typeface="Liberation Sans Narrow"/>
                <a:cs typeface="Liberation Sans Narrow"/>
              </a:rPr>
              <a:t>baris,</a:t>
            </a:r>
            <a:r>
              <a:rPr dirty="0" sz="4000" spc="20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25" b="1">
                <a:solidFill>
                  <a:srgbClr val="1B0F6D"/>
                </a:solidFill>
                <a:latin typeface="Liberation Sans Narrow"/>
                <a:cs typeface="Liberation Sans Narrow"/>
              </a:rPr>
              <a:t>kolom,</a:t>
            </a:r>
            <a:r>
              <a:rPr dirty="0" sz="4000" spc="19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00" b="1">
                <a:solidFill>
                  <a:srgbClr val="1B0F6D"/>
                </a:solidFill>
                <a:latin typeface="Liberation Sans Narrow"/>
                <a:cs typeface="Liberation Sans Narrow"/>
              </a:rPr>
              <a:t>atau </a:t>
            </a:r>
            <a:r>
              <a:rPr dirty="0" sz="4000" spc="685" b="1">
                <a:solidFill>
                  <a:srgbClr val="1B0F6D"/>
                </a:solidFill>
                <a:latin typeface="Liberation Sans Narrow"/>
                <a:cs typeface="Liberation Sans Narrow"/>
              </a:rPr>
              <a:t>format</a:t>
            </a:r>
            <a:r>
              <a:rPr dirty="0" sz="4000" spc="18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15" b="1">
                <a:solidFill>
                  <a:srgbClr val="1B0F6D"/>
                </a:solidFill>
                <a:latin typeface="Liberation Sans Narrow"/>
                <a:cs typeface="Liberation Sans Narrow"/>
              </a:rPr>
              <a:t>lainnya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30" b="1">
                <a:solidFill>
                  <a:srgbClr val="1B0F6D"/>
                </a:solidFill>
                <a:latin typeface="Liberation Sans Narrow"/>
                <a:cs typeface="Liberation Sans Narrow"/>
              </a:rPr>
              <a:t>yang</a:t>
            </a:r>
            <a:r>
              <a:rPr dirty="0" sz="4000" spc="18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695" b="1">
                <a:solidFill>
                  <a:srgbClr val="1B0F6D"/>
                </a:solidFill>
                <a:latin typeface="Liberation Sans Narrow"/>
                <a:cs typeface="Liberation Sans Narrow"/>
              </a:rPr>
              <a:t>memungkinkan </a:t>
            </a:r>
            <a:r>
              <a:rPr dirty="0" sz="4000" spc="605" b="1">
                <a:solidFill>
                  <a:srgbClr val="1B0F6D"/>
                </a:solidFill>
                <a:latin typeface="Liberation Sans Narrow"/>
                <a:cs typeface="Liberation Sans Narrow"/>
              </a:rPr>
              <a:t>pencarian</a:t>
            </a:r>
            <a:r>
              <a:rPr dirty="0" sz="4000" spc="190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45" b="1">
                <a:solidFill>
                  <a:srgbClr val="1B0F6D"/>
                </a:solidFill>
                <a:latin typeface="Liberation Sans Narrow"/>
                <a:cs typeface="Liberation Sans Narrow"/>
              </a:rPr>
              <a:t>dan</a:t>
            </a:r>
            <a:r>
              <a:rPr dirty="0" sz="4000" spc="19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570" b="1">
                <a:solidFill>
                  <a:srgbClr val="1B0F6D"/>
                </a:solidFill>
                <a:latin typeface="Liberation Sans Narrow"/>
                <a:cs typeface="Liberation Sans Narrow"/>
              </a:rPr>
              <a:t>manipulasi</a:t>
            </a:r>
            <a:r>
              <a:rPr dirty="0" sz="4000" spc="19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745" b="1">
                <a:solidFill>
                  <a:srgbClr val="1B0F6D"/>
                </a:solidFill>
                <a:latin typeface="Liberation Sans Narrow"/>
                <a:cs typeface="Liberation Sans Narrow"/>
              </a:rPr>
              <a:t>data</a:t>
            </a:r>
            <a:r>
              <a:rPr dirty="0" sz="4000" spc="195" b="1">
                <a:solidFill>
                  <a:srgbClr val="1B0F6D"/>
                </a:solidFill>
                <a:latin typeface="Liberation Sans Narrow"/>
                <a:cs typeface="Liberation Sans Narrow"/>
              </a:rPr>
              <a:t> </a:t>
            </a:r>
            <a:r>
              <a:rPr dirty="0" sz="4000" spc="540" b="1">
                <a:solidFill>
                  <a:srgbClr val="1B0F6D"/>
                </a:solidFill>
                <a:latin typeface="Liberation Sans Narrow"/>
                <a:cs typeface="Liberation Sans Narrow"/>
              </a:rPr>
              <a:t>secara</a:t>
            </a:r>
            <a:endParaRPr sz="4000">
              <a:latin typeface="Liberation Sans Narrow"/>
              <a:cs typeface="Liberation Sans Narrow"/>
            </a:endParaRPr>
          </a:p>
          <a:p>
            <a:pPr algn="r" marR="5080">
              <a:lnSpc>
                <a:spcPct val="100000"/>
              </a:lnSpc>
              <a:spcBef>
                <a:spcPts val="750"/>
              </a:spcBef>
            </a:pPr>
            <a:r>
              <a:rPr dirty="0" sz="4000" spc="409" b="1">
                <a:solidFill>
                  <a:srgbClr val="1B0F6D"/>
                </a:solidFill>
                <a:latin typeface="Liberation Sans Narrow"/>
                <a:cs typeface="Liberation Sans Narrow"/>
              </a:rPr>
              <a:t>efisien.</a:t>
            </a:r>
            <a:endParaRPr sz="4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79575" y="954023"/>
            <a:ext cx="17108805" cy="9333230"/>
            <a:chOff x="1179575" y="954023"/>
            <a:chExt cx="17108805" cy="93332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3849" y="2915929"/>
              <a:ext cx="8674150" cy="73710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7695" y="3202380"/>
              <a:ext cx="6496049" cy="60578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575" y="954023"/>
              <a:ext cx="9619488" cy="195376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94367" y="2798196"/>
            <a:ext cx="11306175" cy="5909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spc="-25">
                <a:solidFill>
                  <a:srgbClr val="1B0F6D"/>
                </a:solidFill>
                <a:latin typeface="Trebuchet MS"/>
                <a:cs typeface="Trebuchet MS"/>
              </a:rPr>
              <a:t>Fungsi</a:t>
            </a:r>
            <a:r>
              <a:rPr dirty="0" sz="2600" spc="-16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1B0F6D"/>
                </a:solidFill>
                <a:latin typeface="Trebuchet MS"/>
                <a:cs typeface="Trebuchet MS"/>
              </a:rPr>
              <a:t>Database: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60"/>
              </a:spcBef>
            </a:pPr>
            <a:endParaRPr sz="2600">
              <a:latin typeface="Trebuchet MS"/>
              <a:cs typeface="Trebuchet MS"/>
            </a:endParaRPr>
          </a:p>
          <a:p>
            <a:pPr marL="285750" indent="-285750">
              <a:lnSpc>
                <a:spcPct val="100000"/>
              </a:lnSpc>
              <a:buSzPct val="92307"/>
              <a:buAutoNum type="arabicPeriod"/>
              <a:tabLst>
                <a:tab pos="285750" algn="l"/>
              </a:tabLst>
            </a:pPr>
            <a:r>
              <a:rPr dirty="0" sz="2600" spc="-55">
                <a:solidFill>
                  <a:srgbClr val="1B0F6D"/>
                </a:solidFill>
                <a:latin typeface="Trebuchet MS"/>
                <a:cs typeface="Trebuchet MS"/>
              </a:rPr>
              <a:t>Penyimpanan</a:t>
            </a:r>
            <a:r>
              <a:rPr dirty="0" sz="2600" spc="-114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Data:</a:t>
            </a:r>
            <a:r>
              <a:rPr dirty="0" sz="2600" spc="-9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35">
                <a:solidFill>
                  <a:srgbClr val="1B0F6D"/>
                </a:solidFill>
                <a:latin typeface="Trebuchet MS"/>
                <a:cs typeface="Trebuchet MS"/>
              </a:rPr>
              <a:t>Menyimpan</a:t>
            </a:r>
            <a:r>
              <a:rPr dirty="0" sz="2600" spc="-10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data</a:t>
            </a:r>
            <a:r>
              <a:rPr dirty="0" sz="2600" spc="-9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dalam</a:t>
            </a:r>
            <a:r>
              <a:rPr dirty="0" sz="2600" spc="-9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140">
                <a:solidFill>
                  <a:srgbClr val="1B0F6D"/>
                </a:solidFill>
                <a:latin typeface="Trebuchet MS"/>
                <a:cs typeface="Trebuchet MS"/>
              </a:rPr>
              <a:t>jumlah</a:t>
            </a:r>
            <a:r>
              <a:rPr dirty="0" sz="2600" spc="-8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besar</a:t>
            </a:r>
            <a:r>
              <a:rPr dirty="0" sz="2600" spc="-9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secara</a:t>
            </a:r>
            <a:r>
              <a:rPr dirty="0" sz="2600" spc="-10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1B0F6D"/>
                </a:solidFill>
                <a:latin typeface="Trebuchet MS"/>
                <a:cs typeface="Trebuchet MS"/>
              </a:rPr>
              <a:t>aman.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80"/>
              </a:spcBef>
              <a:buClr>
                <a:srgbClr val="1B0F6D"/>
              </a:buClr>
              <a:buFont typeface="Trebuchet MS"/>
              <a:buAutoNum type="arabicPeriod"/>
            </a:pPr>
            <a:endParaRPr sz="2600">
              <a:latin typeface="Trebuchet MS"/>
              <a:cs typeface="Trebuchet MS"/>
            </a:endParaRPr>
          </a:p>
          <a:p>
            <a:pPr marL="12700" marR="5080" indent="381635">
              <a:lnSpc>
                <a:spcPct val="115399"/>
              </a:lnSpc>
              <a:buSzPct val="92307"/>
              <a:buAutoNum type="arabicPeriod"/>
              <a:tabLst>
                <a:tab pos="394335" algn="l"/>
              </a:tabLst>
            </a:pPr>
            <a:r>
              <a:rPr dirty="0" sz="2600" spc="-10">
                <a:solidFill>
                  <a:srgbClr val="1B0F6D"/>
                </a:solidFill>
                <a:latin typeface="Trebuchet MS"/>
                <a:cs typeface="Trebuchet MS"/>
              </a:rPr>
              <a:t>Pengelolaan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Data: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1B0F6D"/>
                </a:solidFill>
                <a:latin typeface="Trebuchet MS"/>
                <a:cs typeface="Trebuchet MS"/>
              </a:rPr>
              <a:t>Memungkinkan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pengolahan</a:t>
            </a:r>
            <a:r>
              <a:rPr dirty="0" sz="2600" spc="-7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data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secara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1B0F6D"/>
                </a:solidFill>
                <a:latin typeface="Trebuchet MS"/>
                <a:cs typeface="Trebuchet MS"/>
              </a:rPr>
              <a:t>efisien,</a:t>
            </a:r>
            <a:r>
              <a:rPr dirty="0" sz="2600" spc="-7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termasuk </a:t>
            </a:r>
            <a:r>
              <a:rPr dirty="0" sz="2600" spc="-25">
                <a:solidFill>
                  <a:srgbClr val="1B0F6D"/>
                </a:solidFill>
                <a:latin typeface="Trebuchet MS"/>
                <a:cs typeface="Trebuchet MS"/>
              </a:rPr>
              <a:t>pembaruan</a:t>
            </a:r>
            <a:r>
              <a:rPr dirty="0" sz="2600" spc="-6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dan</a:t>
            </a:r>
            <a:r>
              <a:rPr dirty="0" sz="2600" spc="-5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penghapusan</a:t>
            </a:r>
            <a:r>
              <a:rPr dirty="0" sz="2600" spc="-5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1B0F6D"/>
                </a:solidFill>
                <a:latin typeface="Trebuchet MS"/>
                <a:cs typeface="Trebuchet MS"/>
              </a:rPr>
              <a:t>data.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Clr>
                <a:srgbClr val="1B0F6D"/>
              </a:buClr>
              <a:buFont typeface="Trebuchet MS"/>
              <a:buAutoNum type="arabicPeriod"/>
            </a:pPr>
            <a:endParaRPr sz="2600">
              <a:latin typeface="Trebuchet MS"/>
              <a:cs typeface="Trebuchet MS"/>
            </a:endParaRPr>
          </a:p>
          <a:p>
            <a:pPr marL="362585" indent="-349885">
              <a:lnSpc>
                <a:spcPct val="100000"/>
              </a:lnSpc>
              <a:buSzPct val="92307"/>
              <a:buAutoNum type="arabicPeriod"/>
              <a:tabLst>
                <a:tab pos="362585" algn="l"/>
              </a:tabLst>
            </a:pPr>
            <a:r>
              <a:rPr dirty="0" sz="2600" spc="-50">
                <a:solidFill>
                  <a:srgbClr val="1B0F6D"/>
                </a:solidFill>
                <a:latin typeface="Trebuchet MS"/>
                <a:cs typeface="Trebuchet MS"/>
              </a:rPr>
              <a:t>Kemudahan</a:t>
            </a:r>
            <a:r>
              <a:rPr dirty="0" sz="2600" spc="-70">
                <a:solidFill>
                  <a:srgbClr val="1B0F6D"/>
                </a:solidFill>
                <a:latin typeface="Trebuchet MS"/>
                <a:cs typeface="Trebuchet MS"/>
              </a:rPr>
              <a:t> Akses: </a:t>
            </a:r>
            <a:r>
              <a:rPr dirty="0" sz="2600" spc="-20">
                <a:solidFill>
                  <a:srgbClr val="1B0F6D"/>
                </a:solidFill>
                <a:latin typeface="Trebuchet MS"/>
                <a:cs typeface="Trebuchet MS"/>
              </a:rPr>
              <a:t>Mendukung</a:t>
            </a:r>
            <a:r>
              <a:rPr dirty="0" sz="2600" spc="-7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20">
                <a:solidFill>
                  <a:srgbClr val="1B0F6D"/>
                </a:solidFill>
                <a:latin typeface="Trebuchet MS"/>
                <a:cs typeface="Trebuchet MS"/>
              </a:rPr>
              <a:t>pencarian</a:t>
            </a:r>
            <a:r>
              <a:rPr dirty="0" sz="2600" spc="-7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cepat</a:t>
            </a:r>
            <a:r>
              <a:rPr dirty="0" sz="2600" spc="-6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dengan</a:t>
            </a:r>
            <a:r>
              <a:rPr dirty="0" sz="2600" spc="-7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1B0F6D"/>
                </a:solidFill>
                <a:latin typeface="Trebuchet MS"/>
                <a:cs typeface="Trebuchet MS"/>
              </a:rPr>
              <a:t>query.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65"/>
              </a:spcBef>
              <a:buClr>
                <a:srgbClr val="1B0F6D"/>
              </a:buClr>
              <a:buFont typeface="Trebuchet MS"/>
              <a:buAutoNum type="arabicPeriod"/>
            </a:pPr>
            <a:endParaRPr sz="2600">
              <a:latin typeface="Trebuchet MS"/>
              <a:cs typeface="Trebuchet MS"/>
            </a:endParaRPr>
          </a:p>
          <a:p>
            <a:pPr marL="391160" indent="-378460">
              <a:lnSpc>
                <a:spcPct val="100000"/>
              </a:lnSpc>
              <a:buSzPct val="92307"/>
              <a:buAutoNum type="arabicPeriod"/>
              <a:tabLst>
                <a:tab pos="391160" algn="l"/>
              </a:tabLst>
            </a:pPr>
            <a:r>
              <a:rPr dirty="0" sz="2600" spc="-65">
                <a:solidFill>
                  <a:srgbClr val="1B0F6D"/>
                </a:solidFill>
                <a:latin typeface="Trebuchet MS"/>
                <a:cs typeface="Trebuchet MS"/>
              </a:rPr>
              <a:t>Keakuratan</a:t>
            </a:r>
            <a:r>
              <a:rPr dirty="0" sz="2600" spc="-8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dan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60">
                <a:solidFill>
                  <a:srgbClr val="1B0F6D"/>
                </a:solidFill>
                <a:latin typeface="Trebuchet MS"/>
                <a:cs typeface="Trebuchet MS"/>
              </a:rPr>
              <a:t>Integritas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Data: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Menjaga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80">
                <a:solidFill>
                  <a:srgbClr val="1B0F6D"/>
                </a:solidFill>
                <a:latin typeface="Trebuchet MS"/>
                <a:cs typeface="Trebuchet MS"/>
              </a:rPr>
              <a:t>konsistensi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dan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60">
                <a:solidFill>
                  <a:srgbClr val="1B0F6D"/>
                </a:solidFill>
                <a:latin typeface="Trebuchet MS"/>
                <a:cs typeface="Trebuchet MS"/>
              </a:rPr>
              <a:t>validitas</a:t>
            </a:r>
            <a:r>
              <a:rPr dirty="0" sz="2600" spc="-7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1B0F6D"/>
                </a:solidFill>
                <a:latin typeface="Trebuchet MS"/>
                <a:cs typeface="Trebuchet MS"/>
              </a:rPr>
              <a:t>data.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80"/>
              </a:spcBef>
              <a:buClr>
                <a:srgbClr val="1B0F6D"/>
              </a:buClr>
              <a:buFont typeface="Trebuchet MS"/>
              <a:buAutoNum type="arabicPeriod"/>
            </a:pPr>
            <a:endParaRPr sz="2600">
              <a:latin typeface="Trebuchet MS"/>
              <a:cs typeface="Trebuchet MS"/>
            </a:endParaRPr>
          </a:p>
          <a:p>
            <a:pPr marL="12700" marR="982980" indent="360045">
              <a:lnSpc>
                <a:spcPct val="115399"/>
              </a:lnSpc>
              <a:buSzPct val="92307"/>
              <a:buAutoNum type="arabicPeriod"/>
              <a:tabLst>
                <a:tab pos="372745" algn="l"/>
              </a:tabLst>
            </a:pP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Berbagi</a:t>
            </a:r>
            <a:r>
              <a:rPr dirty="0" sz="2600" spc="-7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Data:</a:t>
            </a:r>
            <a:r>
              <a:rPr dirty="0" sz="2600" spc="-6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55">
                <a:solidFill>
                  <a:srgbClr val="1B0F6D"/>
                </a:solidFill>
                <a:latin typeface="Trebuchet MS"/>
                <a:cs typeface="Trebuchet MS"/>
              </a:rPr>
              <a:t>Memungkinkan</a:t>
            </a:r>
            <a:r>
              <a:rPr dirty="0" sz="2600" spc="-7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beberapa</a:t>
            </a:r>
            <a:r>
              <a:rPr dirty="0" sz="2600" spc="-6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pengguna</a:t>
            </a:r>
            <a:r>
              <a:rPr dirty="0" sz="2600" spc="-6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atau</a:t>
            </a:r>
            <a:r>
              <a:rPr dirty="0" sz="2600" spc="-7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50">
                <a:solidFill>
                  <a:srgbClr val="1B0F6D"/>
                </a:solidFill>
                <a:latin typeface="Trebuchet MS"/>
                <a:cs typeface="Trebuchet MS"/>
              </a:rPr>
              <a:t>aplikasi</a:t>
            </a:r>
            <a:r>
              <a:rPr dirty="0" sz="2600" spc="-6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110">
                <a:solidFill>
                  <a:srgbClr val="1B0F6D"/>
                </a:solidFill>
                <a:latin typeface="Trebuchet MS"/>
                <a:cs typeface="Trebuchet MS"/>
              </a:rPr>
              <a:t>untuk </a:t>
            </a:r>
            <a:r>
              <a:rPr dirty="0" sz="2600" spc="-20">
                <a:solidFill>
                  <a:srgbClr val="1B0F6D"/>
                </a:solidFill>
                <a:latin typeface="Trebuchet MS"/>
                <a:cs typeface="Trebuchet MS"/>
              </a:rPr>
              <a:t>mengakses</a:t>
            </a:r>
            <a:r>
              <a:rPr dirty="0" sz="2600" spc="-3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data</a:t>
            </a:r>
            <a:r>
              <a:rPr dirty="0" sz="2600" spc="-30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>
                <a:solidFill>
                  <a:srgbClr val="1B0F6D"/>
                </a:solidFill>
                <a:latin typeface="Trebuchet MS"/>
                <a:cs typeface="Trebuchet MS"/>
              </a:rPr>
              <a:t>secara</a:t>
            </a:r>
            <a:r>
              <a:rPr dirty="0" sz="2600" spc="-25">
                <a:solidFill>
                  <a:srgbClr val="1B0F6D"/>
                </a:solidFill>
                <a:latin typeface="Trebuchet MS"/>
                <a:cs typeface="Trebuchet MS"/>
              </a:rPr>
              <a:t> </a:t>
            </a:r>
            <a:r>
              <a:rPr dirty="0" sz="2600" spc="-10">
                <a:solidFill>
                  <a:srgbClr val="1B0F6D"/>
                </a:solidFill>
                <a:latin typeface="Trebuchet MS"/>
                <a:cs typeface="Trebuchet MS"/>
              </a:rPr>
              <a:t>bersamaan.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8095" y="3623538"/>
              <a:ext cx="4648199" cy="52385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7098" y="3382700"/>
              <a:ext cx="4276709" cy="24002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9876" y="6462979"/>
              <a:ext cx="4181459" cy="3428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876" y="7445227"/>
              <a:ext cx="2390774" cy="3619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8095" y="4799136"/>
              <a:ext cx="4467209" cy="6857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4304" y="6218102"/>
              <a:ext cx="6753209" cy="16573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36515" marR="5080" indent="-5124450">
              <a:lnSpc>
                <a:spcPct val="115700"/>
              </a:lnSpc>
              <a:spcBef>
                <a:spcPts val="100"/>
              </a:spcBef>
            </a:pPr>
            <a:r>
              <a:rPr dirty="0"/>
              <a:t>PEMAHAMAN</a:t>
            </a:r>
            <a:r>
              <a:rPr dirty="0" spc="-220"/>
              <a:t> </a:t>
            </a:r>
            <a:r>
              <a:rPr dirty="0" spc="-40"/>
              <a:t>SELAMA</a:t>
            </a:r>
            <a:r>
              <a:rPr dirty="0" spc="-220"/>
              <a:t> </a:t>
            </a:r>
            <a:r>
              <a:rPr dirty="0" spc="-100"/>
              <a:t>MENGERJAKAN </a:t>
            </a:r>
            <a:r>
              <a:rPr dirty="0" spc="-10"/>
              <a:t>MYSQL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077168" y="2975597"/>
            <a:ext cx="58934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10" b="1">
                <a:solidFill>
                  <a:srgbClr val="ECE8EC"/>
                </a:solidFill>
                <a:latin typeface="Trebuchet MS"/>
                <a:cs typeface="Trebuchet MS"/>
              </a:rPr>
              <a:t>1.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95" b="1">
                <a:solidFill>
                  <a:srgbClr val="ECE8EC"/>
                </a:solidFill>
                <a:latin typeface="Trebuchet MS"/>
                <a:cs typeface="Trebuchet MS"/>
              </a:rPr>
              <a:t>buka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60" b="1">
                <a:solidFill>
                  <a:srgbClr val="ECE8EC"/>
                </a:solidFill>
                <a:latin typeface="Trebuchet MS"/>
                <a:cs typeface="Trebuchet MS"/>
              </a:rPr>
              <a:t>comand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45" b="1">
                <a:solidFill>
                  <a:srgbClr val="ECE8EC"/>
                </a:solidFill>
                <a:latin typeface="Trebuchet MS"/>
                <a:cs typeface="Trebuchet MS"/>
              </a:rPr>
              <a:t>promt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204" b="1">
                <a:solidFill>
                  <a:srgbClr val="ECE8EC"/>
                </a:solidFill>
                <a:latin typeface="Trebuchet MS"/>
                <a:cs typeface="Trebuchet MS"/>
              </a:rPr>
              <a:t>dan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90" b="1">
                <a:solidFill>
                  <a:srgbClr val="ECE8EC"/>
                </a:solidFill>
                <a:latin typeface="Trebuchet MS"/>
                <a:cs typeface="Trebuchet MS"/>
              </a:rPr>
              <a:t>nyalakan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225" b="1">
                <a:solidFill>
                  <a:srgbClr val="ECE8EC"/>
                </a:solidFill>
                <a:latin typeface="Trebuchet MS"/>
                <a:cs typeface="Trebuchet MS"/>
              </a:rPr>
              <a:t>MySQL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54432" y="5916947"/>
            <a:ext cx="46831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5" b="1">
                <a:solidFill>
                  <a:srgbClr val="ECE8EC"/>
                </a:solidFill>
                <a:latin typeface="Trebuchet MS"/>
                <a:cs typeface="Trebuchet MS"/>
              </a:rPr>
              <a:t>2.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ECE8EC"/>
                </a:solidFill>
                <a:latin typeface="Trebuchet MS"/>
                <a:cs typeface="Trebuchet MS"/>
              </a:rPr>
              <a:t>untuk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45" b="1">
                <a:solidFill>
                  <a:srgbClr val="ECE8EC"/>
                </a:solidFill>
                <a:latin typeface="Trebuchet MS"/>
                <a:cs typeface="Trebuchet MS"/>
              </a:rPr>
              <a:t>menjalankan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245" b="1">
                <a:solidFill>
                  <a:srgbClr val="ECE8EC"/>
                </a:solidFill>
                <a:latin typeface="Trebuchet MS"/>
                <a:cs typeface="Trebuchet MS"/>
              </a:rPr>
              <a:t>MySQL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ECE8EC"/>
                </a:solidFill>
                <a:latin typeface="Trebuchet MS"/>
                <a:cs typeface="Trebuchet MS"/>
              </a:rPr>
              <a:t>ketik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49350" y="7042055"/>
            <a:ext cx="59493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0" b="1">
                <a:solidFill>
                  <a:srgbClr val="ECE8EC"/>
                </a:solidFill>
                <a:latin typeface="Trebuchet MS"/>
                <a:cs typeface="Trebuchet MS"/>
              </a:rPr>
              <a:t>3.</a:t>
            </a:r>
            <a:r>
              <a:rPr dirty="0" sz="2000" spc="-5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ECE8EC"/>
                </a:solidFill>
                <a:latin typeface="Trebuchet MS"/>
                <a:cs typeface="Trebuchet MS"/>
              </a:rPr>
              <a:t>enter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204" b="1">
                <a:solidFill>
                  <a:srgbClr val="ECE8EC"/>
                </a:solidFill>
                <a:latin typeface="Trebuchet MS"/>
                <a:cs typeface="Trebuchet MS"/>
              </a:rPr>
              <a:t>dan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40" b="1">
                <a:solidFill>
                  <a:srgbClr val="ECE8EC"/>
                </a:solidFill>
                <a:latin typeface="Trebuchet MS"/>
                <a:cs typeface="Trebuchet MS"/>
              </a:rPr>
              <a:t>tampilan</a:t>
            </a:r>
            <a:r>
              <a:rPr dirty="0" sz="2000" spc="-5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225" b="1">
                <a:solidFill>
                  <a:srgbClr val="ECE8EC"/>
                </a:solidFill>
                <a:latin typeface="Trebuchet MS"/>
                <a:cs typeface="Trebuchet MS"/>
              </a:rPr>
              <a:t>akan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75" b="1">
                <a:solidFill>
                  <a:srgbClr val="ECE8EC"/>
                </a:solidFill>
                <a:latin typeface="Trebuchet MS"/>
                <a:cs typeface="Trebuchet MS"/>
              </a:rPr>
              <a:t>seperti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ECE8EC"/>
                </a:solidFill>
                <a:latin typeface="Trebuchet MS"/>
                <a:cs typeface="Trebuchet MS"/>
              </a:rPr>
              <a:t>di</a:t>
            </a:r>
            <a:r>
              <a:rPr dirty="0" sz="2000" spc="-5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250" b="1">
                <a:solidFill>
                  <a:srgbClr val="ECE8EC"/>
                </a:solidFill>
                <a:latin typeface="Trebuchet MS"/>
                <a:cs typeface="Trebuchet MS"/>
              </a:rPr>
              <a:t>bawah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355652" y="3126412"/>
            <a:ext cx="50038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0" b="1">
                <a:solidFill>
                  <a:srgbClr val="ECE8EC"/>
                </a:solidFill>
                <a:latin typeface="Trebuchet MS"/>
                <a:cs typeface="Trebuchet MS"/>
              </a:rPr>
              <a:t>4.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40" b="1">
                <a:solidFill>
                  <a:srgbClr val="ECE8EC"/>
                </a:solidFill>
                <a:latin typeface="Trebuchet MS"/>
                <a:cs typeface="Trebuchet MS"/>
              </a:rPr>
              <a:t>memeriksa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245" b="1">
                <a:solidFill>
                  <a:srgbClr val="ECE8EC"/>
                </a:solidFill>
                <a:latin typeface="Trebuchet MS"/>
                <a:cs typeface="Trebuchet MS"/>
              </a:rPr>
              <a:t>MySQL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10" b="1">
                <a:solidFill>
                  <a:srgbClr val="ECE8EC"/>
                </a:solidFill>
                <a:latin typeface="Trebuchet MS"/>
                <a:cs typeface="Trebuchet MS"/>
              </a:rPr>
              <a:t>jalan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70" b="1">
                <a:solidFill>
                  <a:srgbClr val="ECE8EC"/>
                </a:solidFill>
                <a:latin typeface="Trebuchet MS"/>
                <a:cs typeface="Trebuchet MS"/>
              </a:rPr>
              <a:t>atau</a:t>
            </a:r>
            <a:r>
              <a:rPr dirty="0" sz="2000" spc="-4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20" b="1">
                <a:solidFill>
                  <a:srgbClr val="ECE8EC"/>
                </a:solidFill>
                <a:latin typeface="Trebuchet MS"/>
                <a:cs typeface="Trebuchet MS"/>
              </a:rPr>
              <a:t>tidak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376725" y="4376793"/>
            <a:ext cx="33318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40" b="1">
                <a:solidFill>
                  <a:srgbClr val="ECE8EC"/>
                </a:solidFill>
                <a:latin typeface="Trebuchet MS"/>
                <a:cs typeface="Trebuchet MS"/>
              </a:rPr>
              <a:t>tampilan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225" b="1">
                <a:solidFill>
                  <a:srgbClr val="ECE8EC"/>
                </a:solidFill>
                <a:latin typeface="Trebuchet MS"/>
                <a:cs typeface="Trebuchet MS"/>
              </a:rPr>
              <a:t>akan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75" b="1">
                <a:solidFill>
                  <a:srgbClr val="ECE8EC"/>
                </a:solidFill>
                <a:latin typeface="Trebuchet MS"/>
                <a:cs typeface="Trebuchet MS"/>
              </a:rPr>
              <a:t>seperti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-25" b="1">
                <a:solidFill>
                  <a:srgbClr val="ECE8EC"/>
                </a:solidFill>
                <a:latin typeface="Trebuchet MS"/>
                <a:cs typeface="Trebuchet MS"/>
              </a:rPr>
              <a:t>ini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387650" y="5719681"/>
            <a:ext cx="32308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ECE8EC"/>
                </a:solidFill>
                <a:latin typeface="Trebuchet MS"/>
                <a:cs typeface="Trebuchet MS"/>
              </a:rPr>
              <a:t>5.</a:t>
            </a:r>
            <a:r>
              <a:rPr dirty="0" sz="2000" spc="-3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ECE8EC"/>
                </a:solidFill>
                <a:latin typeface="Trebuchet MS"/>
                <a:cs typeface="Trebuchet MS"/>
              </a:rPr>
              <a:t>untuk</a:t>
            </a:r>
            <a:r>
              <a:rPr dirty="0" sz="2000" spc="-2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20" b="1">
                <a:solidFill>
                  <a:srgbClr val="ECE8EC"/>
                </a:solidFill>
                <a:latin typeface="Trebuchet MS"/>
                <a:cs typeface="Trebuchet MS"/>
              </a:rPr>
              <a:t>mengecek</a:t>
            </a:r>
            <a:r>
              <a:rPr dirty="0" sz="2000" spc="-3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80" b="1">
                <a:solidFill>
                  <a:srgbClr val="ECE8EC"/>
                </a:solidFill>
                <a:latin typeface="Trebuchet MS"/>
                <a:cs typeface="Trebuchet MS"/>
              </a:rPr>
              <a:t>versi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8400" y="3481943"/>
              <a:ext cx="4391040" cy="5333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1700" y="4443282"/>
              <a:ext cx="2686049" cy="4190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1700" y="5517779"/>
              <a:ext cx="2828924" cy="25241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5873" y="3753931"/>
              <a:ext cx="3124199" cy="75245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36515" marR="5080" indent="-5124450">
              <a:lnSpc>
                <a:spcPct val="115700"/>
              </a:lnSpc>
              <a:spcBef>
                <a:spcPts val="100"/>
              </a:spcBef>
            </a:pPr>
            <a:r>
              <a:rPr dirty="0"/>
              <a:t>PEMAHAMAN</a:t>
            </a:r>
            <a:r>
              <a:rPr dirty="0" spc="-220"/>
              <a:t> </a:t>
            </a:r>
            <a:r>
              <a:rPr dirty="0" spc="-40"/>
              <a:t>SELAMA</a:t>
            </a:r>
            <a:r>
              <a:rPr dirty="0" spc="-220"/>
              <a:t> </a:t>
            </a:r>
            <a:r>
              <a:rPr dirty="0" spc="-100"/>
              <a:t>MENGERJAKAN </a:t>
            </a:r>
            <a:r>
              <a:rPr dirty="0" spc="-10"/>
              <a:t>MYSQL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040860" y="2975597"/>
            <a:ext cx="49517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50" b="1">
                <a:solidFill>
                  <a:srgbClr val="ECE8EC"/>
                </a:solidFill>
                <a:latin typeface="Liberation Sans Narrow"/>
                <a:cs typeface="Liberation Sans Narrow"/>
              </a:rPr>
              <a:t>6.</a:t>
            </a:r>
            <a:r>
              <a:rPr dirty="0" sz="2000" spc="90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05" b="1">
                <a:solidFill>
                  <a:srgbClr val="ECE8EC"/>
                </a:solidFill>
                <a:latin typeface="Liberation Sans Narrow"/>
                <a:cs typeface="Liberation Sans Narrow"/>
              </a:rPr>
              <a:t>untuk</a:t>
            </a:r>
            <a:r>
              <a:rPr dirty="0" sz="2000" spc="90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45" b="1">
                <a:solidFill>
                  <a:srgbClr val="ECE8EC"/>
                </a:solidFill>
                <a:latin typeface="Liberation Sans Narrow"/>
                <a:cs typeface="Liberation Sans Narrow"/>
              </a:rPr>
              <a:t>menampilkan</a:t>
            </a:r>
            <a:r>
              <a:rPr dirty="0" sz="2000" spc="95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20" b="1">
                <a:solidFill>
                  <a:srgbClr val="ECE8EC"/>
                </a:solidFill>
                <a:latin typeface="Liberation Sans Narrow"/>
                <a:cs typeface="Liberation Sans Narrow"/>
              </a:rPr>
              <a:t>help/perintah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24213" y="4075163"/>
            <a:ext cx="4332605" cy="1303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7210">
              <a:lnSpc>
                <a:spcPct val="100000"/>
              </a:lnSpc>
              <a:spcBef>
                <a:spcPts val="100"/>
              </a:spcBef>
            </a:pPr>
            <a:r>
              <a:rPr dirty="0" sz="2000" spc="320" b="1">
                <a:solidFill>
                  <a:srgbClr val="ECE8EC"/>
                </a:solidFill>
                <a:latin typeface="Liberation Sans Narrow"/>
                <a:cs typeface="Liberation Sans Narrow"/>
              </a:rPr>
              <a:t>tampilan</a:t>
            </a:r>
            <a:r>
              <a:rPr dirty="0" sz="2000" spc="95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60" b="1">
                <a:solidFill>
                  <a:srgbClr val="ECE8EC"/>
                </a:solidFill>
                <a:latin typeface="Liberation Sans Narrow"/>
                <a:cs typeface="Liberation Sans Narrow"/>
              </a:rPr>
              <a:t>baru</a:t>
            </a:r>
            <a:r>
              <a:rPr dirty="0" sz="2000" spc="100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90" b="1">
                <a:solidFill>
                  <a:srgbClr val="ECE8EC"/>
                </a:solidFill>
                <a:latin typeface="Liberation Sans Narrow"/>
                <a:cs typeface="Liberation Sans Narrow"/>
              </a:rPr>
              <a:t>akan</a:t>
            </a:r>
            <a:r>
              <a:rPr dirty="0" sz="2000" spc="100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260" b="1">
                <a:solidFill>
                  <a:srgbClr val="ECE8EC"/>
                </a:solidFill>
                <a:latin typeface="Liberation Sans Narrow"/>
                <a:cs typeface="Liberation Sans Narrow"/>
              </a:rPr>
              <a:t>muncul</a:t>
            </a: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</a:pP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20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345" b="1">
                <a:solidFill>
                  <a:srgbClr val="ECE8EC"/>
                </a:solidFill>
                <a:latin typeface="Liberation Sans Narrow"/>
                <a:cs typeface="Liberation Sans Narrow"/>
              </a:rPr>
              <a:t>7.</a:t>
            </a:r>
            <a:r>
              <a:rPr dirty="0" sz="2000" spc="90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05" b="1">
                <a:solidFill>
                  <a:srgbClr val="ECE8EC"/>
                </a:solidFill>
                <a:latin typeface="Liberation Sans Narrow"/>
                <a:cs typeface="Liberation Sans Narrow"/>
              </a:rPr>
              <a:t>untuk</a:t>
            </a:r>
            <a:r>
              <a:rPr dirty="0" sz="2000" spc="90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45" b="1">
                <a:solidFill>
                  <a:srgbClr val="ECE8EC"/>
                </a:solidFill>
                <a:latin typeface="Liberation Sans Narrow"/>
                <a:cs typeface="Liberation Sans Narrow"/>
              </a:rPr>
              <a:t>menampilkan</a:t>
            </a:r>
            <a:r>
              <a:rPr dirty="0" sz="2000" spc="95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15" b="1">
                <a:solidFill>
                  <a:srgbClr val="ECE8EC"/>
                </a:solidFill>
                <a:latin typeface="Liberation Sans Narrow"/>
                <a:cs typeface="Liberation Sans Narrow"/>
              </a:rPr>
              <a:t>database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314940" y="2902493"/>
            <a:ext cx="4348480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0295" marR="5080" indent="-1078230">
              <a:lnSpc>
                <a:spcPct val="115599"/>
              </a:lnSpc>
              <a:spcBef>
                <a:spcPts val="100"/>
              </a:spcBef>
            </a:pPr>
            <a:r>
              <a:rPr dirty="0" sz="2000" spc="345" b="1">
                <a:solidFill>
                  <a:srgbClr val="ECE8EC"/>
                </a:solidFill>
                <a:latin typeface="Liberation Sans Narrow"/>
                <a:cs typeface="Liberation Sans Narrow"/>
              </a:rPr>
              <a:t>8.</a:t>
            </a:r>
            <a:r>
              <a:rPr dirty="0" sz="2000" spc="105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60" b="1">
                <a:solidFill>
                  <a:srgbClr val="ECE8EC"/>
                </a:solidFill>
                <a:latin typeface="Liberation Sans Narrow"/>
                <a:cs typeface="Liberation Sans Narrow"/>
              </a:rPr>
              <a:t>menggunakan</a:t>
            </a:r>
            <a:r>
              <a:rPr dirty="0" sz="2000" spc="105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25" b="1">
                <a:solidFill>
                  <a:srgbClr val="ECE8EC"/>
                </a:solidFill>
                <a:latin typeface="Liberation Sans Narrow"/>
                <a:cs typeface="Liberation Sans Narrow"/>
              </a:rPr>
              <a:t>database</a:t>
            </a:r>
            <a:r>
              <a:rPr dirty="0" sz="2000" spc="110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340" b="1">
                <a:solidFill>
                  <a:srgbClr val="ECE8EC"/>
                </a:solidFill>
                <a:latin typeface="Liberation Sans Narrow"/>
                <a:cs typeface="Liberation Sans Narrow"/>
              </a:rPr>
              <a:t>yang </a:t>
            </a:r>
            <a:r>
              <a:rPr dirty="0" sz="2000" spc="295" b="1">
                <a:solidFill>
                  <a:srgbClr val="ECE8EC"/>
                </a:solidFill>
                <a:latin typeface="Liberation Sans Narrow"/>
                <a:cs typeface="Liberation Sans Narrow"/>
              </a:rPr>
              <a:t>kita</a:t>
            </a:r>
            <a:r>
              <a:rPr dirty="0" sz="2000" spc="100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409" b="1">
                <a:solidFill>
                  <a:srgbClr val="ECE8EC"/>
                </a:solidFill>
                <a:latin typeface="Liberation Sans Narrow"/>
                <a:cs typeface="Liberation Sans Narrow"/>
              </a:rPr>
              <a:t>mau</a:t>
            </a:r>
            <a:r>
              <a:rPr dirty="0" sz="2000" spc="100" b="1">
                <a:solidFill>
                  <a:srgbClr val="ECE8EC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254" b="1">
                <a:solidFill>
                  <a:srgbClr val="ECE8EC"/>
                </a:solidFill>
                <a:latin typeface="Liberation Sans Narrow"/>
                <a:cs typeface="Liberation Sans Narrow"/>
              </a:rPr>
              <a:t>ketik...</a:t>
            </a:r>
            <a:endParaRPr sz="2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36515" marR="5080" indent="-5124450">
              <a:lnSpc>
                <a:spcPct val="115700"/>
              </a:lnSpc>
              <a:spcBef>
                <a:spcPts val="100"/>
              </a:spcBef>
            </a:pPr>
            <a:r>
              <a:rPr dirty="0"/>
              <a:t>PEMAHAMAN</a:t>
            </a:r>
            <a:r>
              <a:rPr dirty="0" spc="-220"/>
              <a:t> </a:t>
            </a:r>
            <a:r>
              <a:rPr dirty="0" spc="-40"/>
              <a:t>SELAMA</a:t>
            </a:r>
            <a:r>
              <a:rPr dirty="0" spc="-220"/>
              <a:t> </a:t>
            </a:r>
            <a:r>
              <a:rPr dirty="0" spc="-100"/>
              <a:t>MENGERJAKAN </a:t>
            </a:r>
            <a:r>
              <a:rPr dirty="0" spc="-10"/>
              <a:t>MYSQL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marL="5767705">
              <a:lnSpc>
                <a:spcPct val="100000"/>
              </a:lnSpc>
              <a:spcBef>
                <a:spcPts val="835"/>
              </a:spcBef>
            </a:pPr>
            <a:r>
              <a:rPr dirty="0" spc="509"/>
              <a:t>TAMBAHAN</a:t>
            </a:r>
          </a:p>
          <a:p>
            <a:pPr marL="423545" indent="-35560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423545" algn="l"/>
              </a:tabLst>
            </a:pPr>
            <a:r>
              <a:rPr dirty="0" sz="2000" spc="105"/>
              <a:t>untuk</a:t>
            </a:r>
            <a:r>
              <a:rPr dirty="0" sz="2000" spc="-40"/>
              <a:t> </a:t>
            </a:r>
            <a:r>
              <a:rPr dirty="0" sz="2000" spc="195"/>
              <a:t>menambahkan</a:t>
            </a:r>
            <a:r>
              <a:rPr dirty="0" sz="2000" spc="-40"/>
              <a:t> </a:t>
            </a:r>
            <a:r>
              <a:rPr dirty="0" sz="2000" spc="165"/>
              <a:t>database</a:t>
            </a:r>
            <a:endParaRPr sz="2000"/>
          </a:p>
          <a:p>
            <a:pPr marL="2141220">
              <a:lnSpc>
                <a:spcPct val="100000"/>
              </a:lnSpc>
              <a:spcBef>
                <a:spcPts val="375"/>
              </a:spcBef>
            </a:pPr>
            <a:r>
              <a:rPr dirty="0" sz="2000" spc="125"/>
              <a:t>baru.</a:t>
            </a:r>
            <a:endParaRPr sz="2000"/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2000"/>
          </a:p>
          <a:p>
            <a:pPr marL="359410" marR="5287645" indent="-347345">
              <a:lnSpc>
                <a:spcPct val="115599"/>
              </a:lnSpc>
              <a:buAutoNum type="arabicPeriod" startAt="2"/>
              <a:tabLst>
                <a:tab pos="1421765" algn="l"/>
              </a:tabLst>
            </a:pPr>
            <a:r>
              <a:rPr dirty="0" sz="2000" spc="105"/>
              <a:t>untuk</a:t>
            </a:r>
            <a:r>
              <a:rPr dirty="0" sz="2000" spc="-40"/>
              <a:t> </a:t>
            </a:r>
            <a:r>
              <a:rPr dirty="0" sz="2000" spc="180"/>
              <a:t>drop/menghilangkan </a:t>
            </a:r>
            <a:r>
              <a:rPr dirty="0" sz="2000" spc="180"/>
              <a:t>	</a:t>
            </a:r>
            <a:r>
              <a:rPr dirty="0" sz="2000" spc="165"/>
              <a:t>database</a:t>
            </a:r>
            <a:endParaRPr sz="2000"/>
          </a:p>
        </p:txBody>
      </p:sp>
      <p:sp>
        <p:nvSpPr>
          <p:cNvPr id="4" name="object 4" descr=""/>
          <p:cNvSpPr txBox="1"/>
          <p:nvPr/>
        </p:nvSpPr>
        <p:spPr>
          <a:xfrm>
            <a:off x="1380629" y="6278074"/>
            <a:ext cx="46558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0" b="1">
                <a:solidFill>
                  <a:srgbClr val="ECE8EC"/>
                </a:solidFill>
                <a:latin typeface="Trebuchet MS"/>
                <a:cs typeface="Trebuchet MS"/>
              </a:rPr>
              <a:t>3.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ECE8EC"/>
                </a:solidFill>
                <a:latin typeface="Trebuchet MS"/>
                <a:cs typeface="Trebuchet MS"/>
              </a:rPr>
              <a:t>untuk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95" b="1">
                <a:solidFill>
                  <a:srgbClr val="ECE8EC"/>
                </a:solidFill>
                <a:latin typeface="Trebuchet MS"/>
                <a:cs typeface="Trebuchet MS"/>
              </a:rPr>
              <a:t>menambahkan</a:t>
            </a:r>
            <a:r>
              <a:rPr dirty="0" sz="2000" spc="-4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ECE8EC"/>
                </a:solidFill>
                <a:latin typeface="Trebuchet MS"/>
                <a:cs typeface="Trebuchet MS"/>
              </a:rPr>
              <a:t>table</a:t>
            </a:r>
            <a:r>
              <a:rPr dirty="0" sz="2000" spc="-50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65" b="1">
                <a:solidFill>
                  <a:srgbClr val="ECE8EC"/>
                </a:solidFill>
                <a:latin typeface="Trebuchet MS"/>
                <a:cs typeface="Trebuchet MS"/>
              </a:rPr>
              <a:t>baru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18877" y="7606697"/>
            <a:ext cx="4902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0" b="1">
                <a:solidFill>
                  <a:srgbClr val="ECE8EC"/>
                </a:solidFill>
                <a:latin typeface="Trebuchet MS"/>
                <a:cs typeface="Trebuchet MS"/>
              </a:rPr>
              <a:t>4.</a:t>
            </a:r>
            <a:r>
              <a:rPr dirty="0" sz="2000" spc="-3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ECE8EC"/>
                </a:solidFill>
                <a:latin typeface="Trebuchet MS"/>
                <a:cs typeface="Trebuchet MS"/>
              </a:rPr>
              <a:t>untuk</a:t>
            </a:r>
            <a:r>
              <a:rPr dirty="0" sz="2000" spc="-3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155" b="1">
                <a:solidFill>
                  <a:srgbClr val="ECE8EC"/>
                </a:solidFill>
                <a:latin typeface="Trebuchet MS"/>
                <a:cs typeface="Trebuchet MS"/>
              </a:rPr>
              <a:t>menampilkan</a:t>
            </a:r>
            <a:r>
              <a:rPr dirty="0" sz="2000" spc="-3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ECE8EC"/>
                </a:solidFill>
                <a:latin typeface="Trebuchet MS"/>
                <a:cs typeface="Trebuchet MS"/>
              </a:rPr>
              <a:t>struktur</a:t>
            </a:r>
            <a:r>
              <a:rPr dirty="0" sz="2000" spc="-35" b="1">
                <a:solidFill>
                  <a:srgbClr val="ECE8EC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ECE8EC"/>
                </a:solidFill>
                <a:latin typeface="Trebuchet MS"/>
                <a:cs typeface="Trebuchet MS"/>
              </a:rPr>
              <a:t>tabel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12141"/>
            <a:ext cx="18288000" cy="9874885"/>
            <a:chOff x="0" y="412141"/>
            <a:chExt cx="18288000" cy="98748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6175" y="2057399"/>
              <a:ext cx="7161824" cy="82295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91706" y="657919"/>
              <a:ext cx="4596292" cy="15811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73009"/>
              <a:ext cx="4596262" cy="15811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26007"/>
              <a:ext cx="7200899" cy="703895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9330" y="3368603"/>
              <a:ext cx="1162049" cy="130490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1405" y="6518391"/>
              <a:ext cx="1476374" cy="12382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6312" y="2057399"/>
              <a:ext cx="1390649" cy="6000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12566" y="2957809"/>
              <a:ext cx="4067189" cy="732469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9703" y="3627119"/>
              <a:ext cx="10143744" cy="1914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Annisa Atus Solichah</dc:creator>
  <cp:keywords>DAGYqm1xYqg,BAEkCEtqE2Q</cp:keywords>
  <dc:title>pemahaman mysql</dc:title>
  <dcterms:created xsi:type="dcterms:W3CDTF">2024-12-08T04:00:55Z</dcterms:created>
  <dcterms:modified xsi:type="dcterms:W3CDTF">2024-12-08T04:00:55Z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2024-12-08T00:00:00Z</vt:filetime>
  </property>
  <property fmtid="{D5CDD505-2E9C-101B-9397-08002B2CF9AE}" pid="3" name="Creator">
    <vt:lpwstr>Canva</vt:lpwstr>
  </property>
  <property fmtid="{D5CDD505-2E9C-101B-9397-08002B2CF9AE}" pid="4" name="LastSaved">
    <vt:filetime>2024-12-08T00:00:00Z</vt:filetime>
  </property>
  <property fmtid="{D5CDD505-2E9C-101B-9397-08002B2CF9AE}" pid="5" name="Producer">
    <vt:lpwstr>3-Heights(TM) PDF Security Shell 4.8.25.2 (http://www.pdf-tools.com)</vt:lpwstr>
  </property>
</Properties>
</file>